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Sheet1!$A$1</c:f>
              <c:strCache>
                <c:ptCount val="1"/>
                <c:pt idx="0">
                  <c:v>Day</c:v>
                </c:pt>
              </c:strCache>
            </c:strRef>
          </c:tx>
          <c:val>
            <c:numRef>
              <c:f>Sheet1!$A$2:$A$7</c:f>
              <c:numCache>
                <c:formatCode>General</c:formatCode>
                <c:ptCount val="6"/>
                <c:pt idx="0">
                  <c:v>1</c:v>
                </c:pt>
                <c:pt idx="1">
                  <c:v>2</c:v>
                </c:pt>
                <c:pt idx="2">
                  <c:v>3</c:v>
                </c:pt>
                <c:pt idx="3">
                  <c:v>4</c:v>
                </c:pt>
                <c:pt idx="4">
                  <c:v>5</c:v>
                </c:pt>
                <c:pt idx="5">
                  <c:v>6</c:v>
                </c:pt>
              </c:numCache>
            </c:numRef>
          </c:val>
          <c:smooth val="0"/>
        </c:ser>
        <c:ser>
          <c:idx val="1"/>
          <c:order val="1"/>
          <c:tx>
            <c:strRef>
              <c:f>Sheet1!$B$1</c:f>
              <c:strCache>
                <c:ptCount val="1"/>
                <c:pt idx="0">
                  <c:v>Dry Wt.</c:v>
                </c:pt>
              </c:strCache>
            </c:strRef>
          </c:tx>
          <c:val>
            <c:numRef>
              <c:f>Sheet1!$B$2:$B$7</c:f>
              <c:numCache>
                <c:formatCode>General</c:formatCode>
                <c:ptCount val="6"/>
                <c:pt idx="0">
                  <c:v>45</c:v>
                </c:pt>
                <c:pt idx="1">
                  <c:v>65.150000000000006</c:v>
                </c:pt>
                <c:pt idx="2">
                  <c:v>75</c:v>
                </c:pt>
                <c:pt idx="3">
                  <c:v>60.7</c:v>
                </c:pt>
                <c:pt idx="4">
                  <c:v>71.099999999999994</c:v>
                </c:pt>
                <c:pt idx="5">
                  <c:v>62.6</c:v>
                </c:pt>
              </c:numCache>
            </c:numRef>
          </c:val>
          <c:smooth val="0"/>
        </c:ser>
        <c:ser>
          <c:idx val="2"/>
          <c:order val="2"/>
          <c:tx>
            <c:strRef>
              <c:f>Sheet1!$C$1</c:f>
              <c:strCache>
                <c:ptCount val="1"/>
                <c:pt idx="0">
                  <c:v>Wet Wt.</c:v>
                </c:pt>
              </c:strCache>
            </c:strRef>
          </c:tx>
          <c:val>
            <c:numRef>
              <c:f>Sheet1!$C$2:$C$7</c:f>
              <c:numCache>
                <c:formatCode>General</c:formatCode>
                <c:ptCount val="6"/>
                <c:pt idx="0">
                  <c:v>84</c:v>
                </c:pt>
                <c:pt idx="1">
                  <c:v>80.09</c:v>
                </c:pt>
                <c:pt idx="2">
                  <c:v>78.8</c:v>
                </c:pt>
                <c:pt idx="3">
                  <c:v>70.3</c:v>
                </c:pt>
                <c:pt idx="4">
                  <c:v>81.400000000000006</c:v>
                </c:pt>
                <c:pt idx="5">
                  <c:v>70</c:v>
                </c:pt>
              </c:numCache>
            </c:numRef>
          </c:val>
          <c:smooth val="0"/>
        </c:ser>
        <c:ser>
          <c:idx val="3"/>
          <c:order val="3"/>
          <c:tx>
            <c:strRef>
              <c:f>Sheet1!$D$1</c:f>
              <c:strCache>
                <c:ptCount val="1"/>
                <c:pt idx="0">
                  <c:v>Difference</c:v>
                </c:pt>
              </c:strCache>
            </c:strRef>
          </c:tx>
          <c:val>
            <c:numRef>
              <c:f>Sheet1!$D$2:$D$7</c:f>
              <c:numCache>
                <c:formatCode>General</c:formatCode>
                <c:ptCount val="6"/>
                <c:pt idx="0">
                  <c:v>39</c:v>
                </c:pt>
                <c:pt idx="1">
                  <c:v>14.94</c:v>
                </c:pt>
                <c:pt idx="2">
                  <c:v>2.2000000000000002</c:v>
                </c:pt>
                <c:pt idx="3">
                  <c:v>9.6</c:v>
                </c:pt>
                <c:pt idx="4">
                  <c:v>10.3</c:v>
                </c:pt>
              </c:numCache>
            </c:numRef>
          </c:val>
          <c:smooth val="0"/>
        </c:ser>
        <c:ser>
          <c:idx val="4"/>
          <c:order val="4"/>
          <c:tx>
            <c:strRef>
              <c:f>Sheet1!$E$1</c:f>
              <c:strCache>
                <c:ptCount val="1"/>
                <c:pt idx="0">
                  <c:v>Height</c:v>
                </c:pt>
              </c:strCache>
            </c:strRef>
          </c:tx>
          <c:val>
            <c:numRef>
              <c:f>Sheet1!$E$2:$E$7</c:f>
              <c:numCache>
                <c:formatCode>General</c:formatCode>
                <c:ptCount val="6"/>
                <c:pt idx="0">
                  <c:v>0</c:v>
                </c:pt>
                <c:pt idx="1">
                  <c:v>0</c:v>
                </c:pt>
                <c:pt idx="2">
                  <c:v>0</c:v>
                </c:pt>
                <c:pt idx="3">
                  <c:v>0</c:v>
                </c:pt>
                <c:pt idx="4">
                  <c:v>0</c:v>
                </c:pt>
                <c:pt idx="5">
                  <c:v>0</c:v>
                </c:pt>
              </c:numCache>
            </c:numRef>
          </c:val>
          <c:smooth val="0"/>
        </c:ser>
        <c:dLbls>
          <c:showLegendKey val="0"/>
          <c:showVal val="0"/>
          <c:showCatName val="0"/>
          <c:showSerName val="0"/>
          <c:showPercent val="0"/>
          <c:showBubbleSize val="0"/>
        </c:dLbls>
        <c:marker val="1"/>
        <c:smooth val="0"/>
        <c:axId val="21747584"/>
        <c:axId val="21749120"/>
      </c:lineChart>
      <c:catAx>
        <c:axId val="21747584"/>
        <c:scaling>
          <c:orientation val="minMax"/>
        </c:scaling>
        <c:delete val="0"/>
        <c:axPos val="b"/>
        <c:majorTickMark val="out"/>
        <c:minorTickMark val="none"/>
        <c:tickLblPos val="nextTo"/>
        <c:crossAx val="21749120"/>
        <c:crosses val="autoZero"/>
        <c:auto val="1"/>
        <c:lblAlgn val="ctr"/>
        <c:lblOffset val="100"/>
        <c:noMultiLvlLbl val="0"/>
      </c:catAx>
      <c:valAx>
        <c:axId val="21749120"/>
        <c:scaling>
          <c:orientation val="minMax"/>
        </c:scaling>
        <c:delete val="0"/>
        <c:axPos val="l"/>
        <c:majorGridlines/>
        <c:numFmt formatCode="General" sourceLinked="1"/>
        <c:majorTickMark val="out"/>
        <c:minorTickMark val="none"/>
        <c:tickLblPos val="nextTo"/>
        <c:crossAx val="21747584"/>
        <c:crosses val="autoZero"/>
        <c:crossBetween val="between"/>
      </c:valAx>
    </c:plotArea>
    <c:legend>
      <c:legendPos val="r"/>
      <c:layout/>
      <c:overlay val="0"/>
    </c:legend>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2567829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Air title.png"/>
          <p:cNvPicPr>
            <a:picLocks noChangeAspect="1"/>
          </p:cNvPicPr>
          <p:nvPr/>
        </p:nvPicPr>
        <p:blipFill>
          <a:blip r:embed="rId2" cstate="print"/>
          <a:stretch>
            <a:fillRect/>
          </a:stretch>
        </p:blipFill>
        <p:spPr>
          <a:xfrm>
            <a:off x="3867657" y="0"/>
            <a:ext cx="5276343" cy="6858000"/>
          </a:xfrm>
          <a:prstGeom prst="rect">
            <a:avLst/>
          </a:prstGeom>
        </p:spPr>
      </p:pic>
      <p:sp>
        <p:nvSpPr>
          <p:cNvPr id="2" name="Title 1"/>
          <p:cNvSpPr>
            <a:spLocks noGrp="1"/>
          </p:cNvSpPr>
          <p:nvPr>
            <p:ph type="ctrTitle"/>
          </p:nvPr>
        </p:nvSpPr>
        <p:spPr>
          <a:xfrm>
            <a:off x="457200" y="1951038"/>
            <a:ext cx="4953000" cy="2193831"/>
          </a:xfrm>
        </p:spPr>
        <p:txBody>
          <a:bodyPr anchor="b" anchorCtr="0">
            <a:normAutofit/>
            <a:scene3d>
              <a:camera prst="orthographicFront"/>
              <a:lightRig rig="balanced" dir="t"/>
            </a:scene3d>
          </a:bodyPr>
          <a:lstStyle>
            <a:lvl1pPr>
              <a:defRPr sz="4800" b="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457200" y="4404618"/>
            <a:ext cx="5715000" cy="1413475"/>
          </a:xfrm>
        </p:spPr>
        <p:txBody>
          <a:bodyPr>
            <a:normAutofit/>
            <a:scene3d>
              <a:camera prst="orthographicFront"/>
              <a:lightRig rig="twoPt" dir="t"/>
            </a:scene3d>
          </a:bodyPr>
          <a:lstStyle>
            <a:lvl1pPr marL="0" indent="0" algn="l">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762001"/>
            <a:ext cx="1676400" cy="50752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762001"/>
            <a:ext cx="5867400" cy="50752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12900" y="2590800"/>
            <a:ext cx="5943600" cy="1447800"/>
          </a:xfrm>
        </p:spPr>
        <p:txBody>
          <a:bodyPr vert="horz" lIns="91440" tIns="45720" rIns="91440" bIns="45720" rtlCol="0" anchor="b" anchorCtr="0">
            <a:normAutofit/>
            <a:scene3d>
              <a:camera prst="orthographicFront"/>
              <a:lightRig rig="balanced" dir="t"/>
            </a:scene3d>
          </a:bodyPr>
          <a:lstStyle>
            <a:lvl1pPr algn="l" defTabSz="914400" rtl="0" eaLnBrk="1" latinLnBrk="0" hangingPunct="1">
              <a:spcBef>
                <a:spcPct val="0"/>
              </a:spcBef>
              <a:buNone/>
              <a:defRPr sz="48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612900" y="4038601"/>
            <a:ext cx="5943600" cy="1143000"/>
          </a:xfrm>
        </p:spPr>
        <p:txBody>
          <a:bodyPr vert="horz" lIns="91440" tIns="45720" rIns="91440" bIns="45720" rtlCol="0">
            <a:normAutofit/>
            <a:scene3d>
              <a:camera prst="orthographicFront"/>
              <a:lightRig rig="twoPt" dir="t"/>
            </a:scene3d>
          </a:bodyPr>
          <a:lstStyle>
            <a:lvl1pPr marL="0" indent="0" algn="l" defTabSz="914400" rtl="0" eaLnBrk="1" latinLnBrk="0" hangingPunct="1">
              <a:lnSpc>
                <a:spcPct val="100000"/>
              </a:lnSpc>
              <a:spcBef>
                <a:spcPts val="1600"/>
              </a:spcBef>
              <a:buSzPct val="80000"/>
              <a:buFont typeface="Wingdings" pitchFamily="2" charset="2"/>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pic>
        <p:nvPicPr>
          <p:cNvPr id="9" name="Picture 8"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600200" y="1951039"/>
            <a:ext cx="2743200" cy="3886200"/>
          </a:xfrm>
        </p:spPr>
        <p:txBody>
          <a:bodyPr>
            <a:normAutofit/>
          </a:bodyPr>
          <a:lstStyle>
            <a:lvl1pPr>
              <a:defRPr sz="1800"/>
            </a:lvl1pPr>
            <a:lvl2pPr>
              <a:defRPr sz="1800"/>
            </a:lvl2pPr>
            <a:lvl3pPr>
              <a:defRPr sz="1800"/>
            </a:lvl3pPr>
            <a:lvl4pPr>
              <a:defRPr sz="1800"/>
            </a:lvl4pPr>
            <a:lvl5pPr>
              <a:defRPr sz="1800"/>
            </a:lvl5pPr>
            <a:lvl6pPr>
              <a:buFont typeface="Wingdings" pitchFamily="2" charset="2"/>
              <a:buChar char="Ë"/>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1951039"/>
            <a:ext cx="2743200" cy="3886200"/>
          </a:xfrm>
        </p:spPr>
        <p:txBody>
          <a:bodyPr>
            <a:normAutofit/>
          </a:bodyPr>
          <a:lstStyle>
            <a:lvl1pPr>
              <a:defRPr sz="1800"/>
            </a:lvl1pPr>
            <a:lvl2pPr>
              <a:defRPr sz="1800"/>
            </a:lvl2pPr>
            <a:lvl3pPr>
              <a:defRPr sz="18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A400142-71CF-434E-AE73-70DD60D36C31}" type="datetimeFigureOut">
              <a:rPr lang="en-US" smtClean="0"/>
              <a:pPr/>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6002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002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A400142-71CF-434E-AE73-70DD60D36C31}" type="datetimeFigureOut">
              <a:rPr lang="en-US" smtClean="0"/>
              <a:pPr/>
              <a:t>5/10/2012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A400142-71CF-434E-AE73-70DD60D36C31}" type="datetimeFigureOut">
              <a:rPr lang="en-US" smtClean="0"/>
              <a:pPr/>
              <a:t>5/10/2012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a:p>
        </p:txBody>
      </p:sp>
      <p:pic>
        <p:nvPicPr>
          <p:cNvPr id="5" name="Picture 4"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936750"/>
          </a:xfrm>
        </p:spPr>
        <p:txBody>
          <a:bodyPr anchor="ctr" anchorCtr="0">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3886200" y="838200"/>
            <a:ext cx="3657600" cy="45720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3200399"/>
            <a:ext cx="2703513" cy="2636839"/>
          </a:xfrm>
        </p:spPr>
        <p:txBody>
          <a:bodyPr/>
          <a:lstStyle>
            <a:lvl1pPr marL="0" indent="0">
              <a:lnSpc>
                <a:spcPct val="15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936750"/>
          </a:xfrm>
        </p:spPr>
        <p:txBody>
          <a:bodyPr vert="horz" lIns="91440" tIns="45720" rIns="91440" bIns="45720" rtlCol="0" anchor="ctr" anchorCtr="0">
            <a:noAutofit/>
          </a:bodyPr>
          <a:lst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6200" y="838200"/>
            <a:ext cx="3657600" cy="4572000"/>
          </a:xfrm>
          <a:prstGeom prst="rect">
            <a:avLst/>
          </a:prstGeom>
          <a:ln>
            <a:noFill/>
          </a:ln>
          <a:effectLst>
            <a:reflection blurRad="42700" stA="30000" endPos="20000" dist="40000" dir="5400000" sy="-100000" algn="bl" rotWithShape="0"/>
          </a:effectLst>
          <a:scene3d>
            <a:camera prst="perspectiveContrastingLeftFacing">
              <a:rot lat="295432" lon="20402243" rev="52222"/>
            </a:camera>
            <a:lightRig rig="threePt" dir="t">
              <a:rot lat="0" lon="0" rev="2700000"/>
            </a:lightRig>
          </a:scene3d>
          <a:sp3d>
            <a:bevelT w="63500" h="50800"/>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3200398"/>
            <a:ext cx="2703512" cy="2636838"/>
          </a:xfrm>
        </p:spPr>
        <p:txBody>
          <a:bodyPr vert="horz" lIns="91440" tIns="45720" rIns="91440" bIns="45720" rtlCol="0">
            <a:normAutofit/>
          </a:bodyPr>
          <a:lstStyle>
            <a:lvl1pPr marL="0" indent="0">
              <a:lnSpc>
                <a:spcPct val="150000"/>
              </a:lnSpc>
              <a:buNone/>
              <a:defRPr sz="14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6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325562"/>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600200" y="1936377"/>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b="0" kern="1200">
                <a:solidFill>
                  <a:schemeClr val="tx2">
                    <a:lumMod val="20000"/>
                    <a:lumOff val="80000"/>
                  </a:schemeClr>
                </a:solidFill>
                <a:effectLst/>
                <a:latin typeface="+mn-lt"/>
                <a:ea typeface="+mn-ea"/>
                <a:cs typeface="+mn-cs"/>
              </a:defRPr>
            </a:lvl1pPr>
          </a:lstStyle>
          <a:p>
            <a:fld id="{AA400142-71CF-434E-AE73-70DD60D36C31}" type="datetimeFigureOut">
              <a:rPr lang="en-US" smtClean="0"/>
              <a:pPr/>
              <a:t>5/10/2012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b="0" kern="1200">
                <a:solidFill>
                  <a:schemeClr val="tx2">
                    <a:lumMod val="20000"/>
                    <a:lumOff val="80000"/>
                  </a:schemeClr>
                </a:solidFill>
                <a:effectLst/>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b="0" kern="1200">
                <a:solidFill>
                  <a:schemeClr val="tx2">
                    <a:lumMod val="20000"/>
                    <a:lumOff val="80000"/>
                  </a:schemeClr>
                </a:solidFill>
                <a:effectLst/>
                <a:latin typeface="+mn-lt"/>
                <a:ea typeface="+mn-ea"/>
                <a:cs typeface="+mn-cs"/>
              </a:defRPr>
            </a:lvl1pPr>
          </a:lstStyle>
          <a:p>
            <a:fld id="{AA995293-1C35-4805-BB84-383A6B5B3023}" type="slidenum">
              <a:rPr lang="en-US" smtClean="0"/>
              <a:pPr/>
              <a:t>‹#›</a:t>
            </a:fld>
            <a:endParaRPr lang="en-US"/>
          </a:p>
        </p:txBody>
      </p:sp>
      <p:pic>
        <p:nvPicPr>
          <p:cNvPr id="8" name="Picture 7" descr="dandelion.png"/>
          <p:cNvPicPr>
            <a:picLocks noChangeAspect="1"/>
          </p:cNvPicPr>
          <p:nvPr/>
        </p:nvPicPr>
        <p:blipFill>
          <a:blip r:embed="rId13" cstate="print"/>
          <a:srcRect r="19766" b="20000"/>
          <a:stretch>
            <a:fillRect/>
          </a:stretch>
        </p:blipFill>
        <p:spPr>
          <a:xfrm>
            <a:off x="7772400" y="3200400"/>
            <a:ext cx="1371600" cy="3657600"/>
          </a:xfrm>
          <a:prstGeom prst="rect">
            <a:avLst/>
          </a:prstGeom>
        </p:spPr>
      </p:pic>
      <p:pic>
        <p:nvPicPr>
          <p:cNvPr id="10" name="Picture 9" descr="Air title.png"/>
          <p:cNvPicPr>
            <a:picLocks noChangeAspect="1"/>
          </p:cNvPicPr>
          <p:nvPr/>
        </p:nvPicPr>
        <p:blipFill>
          <a:blip r:embed="rId14" cstate="print"/>
          <a:srcRect l="42293" t="29512" r="38657" b="34962"/>
          <a:stretch>
            <a:fillRect/>
          </a:stretch>
        </p:blipFill>
        <p:spPr>
          <a:xfrm>
            <a:off x="0" y="0"/>
            <a:ext cx="1475880" cy="3577380"/>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p:titleStyle>
    <p:bodyStyle>
      <a:lvl1pPr marL="342900" indent="-342900" algn="l" defTabSz="914400" rtl="0" eaLnBrk="1" latinLnBrk="0" hangingPunct="1">
        <a:lnSpc>
          <a:spcPct val="100000"/>
        </a:lnSpc>
        <a:spcBef>
          <a:spcPts val="1600"/>
        </a:spcBef>
        <a:buSzPct val="80000"/>
        <a:buFont typeface="Wingdings" pitchFamily="2" charset="2"/>
        <a:buChar char=""/>
        <a:defRPr sz="2000" kern="1200">
          <a:solidFill>
            <a:schemeClr val="tx2"/>
          </a:solidFill>
          <a:latin typeface="+mn-lt"/>
          <a:ea typeface="+mn-ea"/>
          <a:cs typeface="+mn-cs"/>
        </a:defRPr>
      </a:lvl1pPr>
      <a:lvl2pPr marL="631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2pPr>
      <a:lvl3pPr marL="914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3pPr>
      <a:lvl4pPr marL="1196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4pPr>
      <a:lvl5pPr marL="1492250" indent="-2952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5pPr>
      <a:lvl6pPr marL="1774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6pPr>
      <a:lvl7pPr marL="2057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7pPr>
      <a:lvl8pPr marL="2339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8pPr>
      <a:lvl9pPr marL="262255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lstStyle/>
          <a:p>
            <a:r>
              <a:rPr lang="en-US" dirty="0" smtClean="0"/>
              <a:t>Sunflowers and Acid Rain</a:t>
            </a:r>
            <a:endParaRPr lang="en-US" dirty="0"/>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Justin Hayes</a:t>
            </a:r>
          </a:p>
          <a:p>
            <a:r>
              <a:rPr lang="en-US" dirty="0" smtClean="0"/>
              <a:t>Date 5-7-12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&amp; Record Your Data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75637016"/>
              </p:ext>
            </p:extLst>
          </p:nvPr>
        </p:nvGraphicFramePr>
        <p:xfrm>
          <a:off x="3048000" y="1447800"/>
          <a:ext cx="3073400" cy="1487805"/>
        </p:xfrm>
        <a:graphic>
          <a:graphicData uri="http://schemas.openxmlformats.org/drawingml/2006/table">
            <a:tbl>
              <a:tblPr/>
              <a:tblGrid>
                <a:gridCol w="533400"/>
                <a:gridCol w="609600"/>
                <a:gridCol w="609600"/>
                <a:gridCol w="609600"/>
                <a:gridCol w="711200"/>
              </a:tblGrid>
              <a:tr h="190500">
                <a:tc>
                  <a:txBody>
                    <a:bodyPr/>
                    <a:lstStyle/>
                    <a:p>
                      <a:pPr algn="l" fontAlgn="b"/>
                      <a:r>
                        <a:rPr lang="en-US" sz="1100" b="1" i="0" u="none" strike="noStrike">
                          <a:solidFill>
                            <a:srgbClr val="000000"/>
                          </a:solidFill>
                          <a:effectLst/>
                          <a:latin typeface="Calibri"/>
                        </a:rPr>
                        <a:t>Day</a:t>
                      </a:r>
                    </a:p>
                  </a:txBody>
                  <a:tcPr marL="9525" marR="9525" marT="9525" marB="0" anchor="b">
                    <a:lnL>
                      <a:noFill/>
                    </a:lnL>
                    <a:lnR>
                      <a:noFill/>
                    </a:lnR>
                    <a:lnT>
                      <a:noFill/>
                    </a:lnT>
                    <a:lnB>
                      <a:noFill/>
                    </a:lnB>
                  </a:tcPr>
                </a:tc>
                <a:tc>
                  <a:txBody>
                    <a:bodyPr/>
                    <a:lstStyle/>
                    <a:p>
                      <a:pPr algn="l" fontAlgn="b"/>
                      <a:r>
                        <a:rPr lang="en-US" sz="1100" b="1" i="0" u="none" strike="noStrike">
                          <a:solidFill>
                            <a:srgbClr val="000000"/>
                          </a:solidFill>
                          <a:effectLst/>
                          <a:latin typeface="Calibri"/>
                        </a:rPr>
                        <a:t>Dry Wt.</a:t>
                      </a:r>
                    </a:p>
                  </a:txBody>
                  <a:tcPr marL="9525" marR="9525" marT="9525" marB="0" anchor="b">
                    <a:lnL>
                      <a:noFill/>
                    </a:lnL>
                    <a:lnR>
                      <a:noFill/>
                    </a:lnR>
                    <a:lnT>
                      <a:noFill/>
                    </a:lnT>
                    <a:lnB>
                      <a:noFill/>
                    </a:lnB>
                  </a:tcPr>
                </a:tc>
                <a:tc>
                  <a:txBody>
                    <a:bodyPr/>
                    <a:lstStyle/>
                    <a:p>
                      <a:pPr algn="l" fontAlgn="b"/>
                      <a:r>
                        <a:rPr lang="en-US" sz="1100" b="1" i="0" u="none" strike="noStrike">
                          <a:solidFill>
                            <a:srgbClr val="000000"/>
                          </a:solidFill>
                          <a:effectLst/>
                          <a:latin typeface="Calibri"/>
                        </a:rPr>
                        <a:t>Wet Wt.</a:t>
                      </a:r>
                    </a:p>
                  </a:txBody>
                  <a:tcPr marL="9525" marR="9525" marT="9525" marB="0" anchor="b">
                    <a:lnL>
                      <a:noFill/>
                    </a:lnL>
                    <a:lnR>
                      <a:noFill/>
                    </a:lnR>
                    <a:lnT>
                      <a:noFill/>
                    </a:lnT>
                    <a:lnB>
                      <a:noFill/>
                    </a:lnB>
                  </a:tcPr>
                </a:tc>
                <a:tc>
                  <a:txBody>
                    <a:bodyPr/>
                    <a:lstStyle/>
                    <a:p>
                      <a:pPr algn="ctr" fontAlgn="b"/>
                      <a:r>
                        <a:rPr lang="en-US" sz="1100" b="1" i="0" u="none" strike="noStrike">
                          <a:solidFill>
                            <a:srgbClr val="000000"/>
                          </a:solidFill>
                          <a:effectLst/>
                          <a:latin typeface="Calibri"/>
                        </a:rPr>
                        <a:t>Difference</a:t>
                      </a:r>
                    </a:p>
                  </a:txBody>
                  <a:tcPr marL="9525" marR="9525" marT="9525" marB="0" anchor="b">
                    <a:lnL>
                      <a:noFill/>
                    </a:lnL>
                    <a:lnR>
                      <a:noFill/>
                    </a:lnR>
                    <a:lnT>
                      <a:noFill/>
                    </a:lnT>
                    <a:lnB>
                      <a:noFill/>
                    </a:lnB>
                  </a:tcPr>
                </a:tc>
                <a:tc>
                  <a:txBody>
                    <a:bodyPr/>
                    <a:lstStyle/>
                    <a:p>
                      <a:pPr algn="ctr" fontAlgn="b"/>
                      <a:r>
                        <a:rPr lang="en-US" sz="1100" b="1" i="0" u="none" strike="noStrike">
                          <a:solidFill>
                            <a:srgbClr val="000000"/>
                          </a:solidFill>
                          <a:effectLst/>
                          <a:latin typeface="Calibri"/>
                        </a:rPr>
                        <a:t>Height</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45</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84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39</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0</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a:rPr>
                        <a:t>2</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65.15</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80.09</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14.94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0</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a:rPr>
                        <a:t>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75</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78.8</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2.2</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0</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a:rPr>
                        <a:t>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60.7</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70.3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9.6</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0</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a:rPr>
                        <a:t>5</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71.1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81.4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10.3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0</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a:rPr>
                        <a:t>6</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62.6</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70</a:t>
                      </a: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a:rPr>
                        <a:t>0</a:t>
                      </a:r>
                    </a:p>
                  </a:txBody>
                  <a:tcPr marL="9525" marR="9525" marT="9525" marB="0" anchor="b">
                    <a:lnL>
                      <a:noFill/>
                    </a:lnL>
                    <a:lnR>
                      <a:noFill/>
                    </a:lnR>
                    <a:lnT>
                      <a:noFill/>
                    </a:lnT>
                    <a:lnB>
                      <a:noFill/>
                    </a:lnB>
                  </a:tcPr>
                </a:tc>
              </a:tr>
            </a:tbl>
          </a:graphicData>
        </a:graphic>
      </p:graphicFrame>
      <p:graphicFrame>
        <p:nvGraphicFramePr>
          <p:cNvPr id="5" name="Chart 4"/>
          <p:cNvGraphicFramePr>
            <a:graphicFrameLocks/>
          </p:cNvGraphicFramePr>
          <p:nvPr>
            <p:extLst>
              <p:ext uri="{D42A27DB-BD31-4B8C-83A1-F6EECF244321}">
                <p14:modId xmlns:p14="http://schemas.microsoft.com/office/powerpoint/2010/main" val="2119117196"/>
              </p:ext>
            </p:extLst>
          </p:nvPr>
        </p:nvGraphicFramePr>
        <p:xfrm>
          <a:off x="2209800" y="304800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a:bodyPr>
          <a:lstStyle/>
          <a:p>
            <a:r>
              <a:rPr lang="en-US" dirty="0" smtClean="0"/>
              <a:t>The results showed no growth of the sunflower seeds. The water did not help the seeds grow.</a:t>
            </a:r>
            <a:endParaRPr lang="en-US" b="1" i="1" u="sng" dirty="0" smtClean="0"/>
          </a:p>
          <a:p>
            <a:r>
              <a:rPr lang="en-US" dirty="0" smtClean="0"/>
              <a:t>As part of this experiment there may have been variables or scientific errors that could have affected the growth of the plants and the outcome of this experiment. The variables affecting the results may have been we used too much water or not enough water. Also there may have been a lack of sunlight.</a:t>
            </a:r>
            <a:endParaRPr lang="en-US" b="1" i="1" u="sng"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lstStyle/>
          <a:p>
            <a:r>
              <a:rPr lang="en-US" dirty="0" smtClean="0"/>
              <a:t>The results of this lab </a:t>
            </a:r>
            <a:r>
              <a:rPr lang="en-US" b="1" i="1" u="sng" dirty="0" smtClean="0"/>
              <a:t>did not</a:t>
            </a:r>
            <a:r>
              <a:rPr lang="en-US" dirty="0" smtClean="0"/>
              <a:t> support the initial hypothesis </a:t>
            </a:r>
            <a:r>
              <a:rPr lang="en-US" dirty="0" smtClean="0"/>
              <a:t>because our seed did not grow. Possibly because of too much water. </a:t>
            </a:r>
            <a:r>
              <a:rPr lang="en-US" dirty="0" smtClean="0"/>
              <a:t>Some things that were learned from this experiment were that too much water can destroy the plants. This experiment could be extended in the future by using direct sunlight, more time, less water, or a more rich soil.</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4191000"/>
            <a:ext cx="1856589" cy="13906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a:t>
            </a:r>
            <a:r>
              <a:rPr lang="en-US" dirty="0" smtClean="0"/>
              <a:t>out if the plant would grow  with water and sunlight. </a:t>
            </a:r>
            <a:endParaRPr lang="en-US" dirty="0" smtClean="0"/>
          </a:p>
          <a:p>
            <a:r>
              <a:rPr lang="en-US" dirty="0" smtClean="0"/>
              <a:t>The control in this experiment was Tap Water</a:t>
            </a:r>
          </a:p>
          <a:p>
            <a:r>
              <a:rPr lang="en-US" dirty="0" smtClean="0"/>
              <a:t>The variable in this experiment was Vinegar Water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lstStyle/>
          <a:p>
            <a:r>
              <a:rPr lang="en-US" dirty="0" smtClean="0"/>
              <a:t>Materials</a:t>
            </a:r>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a:t>
            </a:r>
            <a:endParaRPr lang="en-US" b="1" u="sng" dirty="0" smtClean="0"/>
          </a:p>
          <a:p>
            <a:r>
              <a:rPr lang="en-US" dirty="0" smtClean="0"/>
              <a:t>Ruler</a:t>
            </a:r>
          </a:p>
          <a:p>
            <a:r>
              <a:rPr lang="en-US" dirty="0" smtClean="0"/>
              <a:t>Data sheet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85000" lnSpcReduction="1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lstStyle/>
          <a:p>
            <a:r>
              <a:rPr lang="en-US" dirty="0" smtClean="0"/>
              <a:t>The purpose of this experiment was to find out if </a:t>
            </a:r>
            <a:r>
              <a:rPr lang="en-US" dirty="0"/>
              <a:t>the sunflower </a:t>
            </a:r>
            <a:r>
              <a:rPr lang="en-US" dirty="0" smtClean="0"/>
              <a:t>seeds will </a:t>
            </a:r>
            <a:r>
              <a:rPr lang="en-US" dirty="0"/>
              <a:t>grow </a:t>
            </a:r>
            <a:r>
              <a:rPr lang="en-US" dirty="0" smtClean="0"/>
              <a:t>with </a:t>
            </a:r>
            <a:r>
              <a:rPr lang="en-US" dirty="0" smtClean="0"/>
              <a:t>water.</a:t>
            </a:r>
          </a:p>
          <a:p>
            <a:r>
              <a:rPr lang="en-US" dirty="0" smtClean="0"/>
              <a:t>My question: will sunflower seeds grow </a:t>
            </a:r>
            <a:r>
              <a:rPr lang="en-US" dirty="0" smtClean="0"/>
              <a:t>in </a:t>
            </a:r>
            <a:r>
              <a:rPr lang="en-US" dirty="0" smtClean="0"/>
              <a:t>water?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seed and  water is added to </a:t>
            </a:r>
            <a:r>
              <a:rPr lang="en-US" dirty="0" smtClean="0"/>
              <a:t>it, </a:t>
            </a:r>
            <a:r>
              <a:rPr lang="en-US" dirty="0" smtClean="0"/>
              <a:t>will grow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r>
              <a:rPr lang="en-US" dirty="0" smtClean="0"/>
              <a:t>The variable </a:t>
            </a:r>
            <a:r>
              <a:rPr lang="en-US" dirty="0" smtClean="0"/>
              <a:t>is the </a:t>
            </a:r>
            <a:r>
              <a:rPr lang="en-US" dirty="0" smtClean="0"/>
              <a:t>vinegar </a:t>
            </a:r>
            <a:r>
              <a:rPr lang="en-US" dirty="0" smtClean="0"/>
              <a:t>water.</a:t>
            </a:r>
          </a:p>
          <a:p>
            <a:r>
              <a:rPr lang="en-US" dirty="0" smtClean="0"/>
              <a:t>The control is the tap water.</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water to my sunflower seed, then it will grow because water and sunlight are needed for plant growth.</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ir">
  <a:themeElements>
    <a:clrScheme name="Air">
      <a:dk1>
        <a:sysClr val="windowText" lastClr="000000"/>
      </a:dk1>
      <a:lt1>
        <a:sysClr val="window" lastClr="FFFFFF"/>
      </a:lt1>
      <a:dk2>
        <a:srgbClr val="17375D"/>
      </a:dk2>
      <a:lt2>
        <a:srgbClr val="BEDBFE"/>
      </a:lt2>
      <a:accent1>
        <a:srgbClr val="686F3A"/>
      </a:accent1>
      <a:accent2>
        <a:srgbClr val="165996"/>
      </a:accent2>
      <a:accent3>
        <a:srgbClr val="7276A0"/>
      </a:accent3>
      <a:accent4>
        <a:srgbClr val="7DB434"/>
      </a:accent4>
      <a:accent5>
        <a:srgbClr val="D28300"/>
      </a:accent5>
      <a:accent6>
        <a:srgbClr val="2B62CB"/>
      </a:accent6>
      <a:hlink>
        <a:srgbClr val="B58900"/>
      </a:hlink>
      <a:folHlink>
        <a:srgbClr val="B55C39"/>
      </a:folHlink>
    </a:clrScheme>
    <a:fontScheme name="Air">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ir">
      <a:fillStyleLst>
        <a:solidFill>
          <a:schemeClr val="phClr"/>
        </a:solidFill>
        <a:gradFill rotWithShape="1">
          <a:gsLst>
            <a:gs pos="0">
              <a:schemeClr val="phClr">
                <a:tint val="70000"/>
                <a:satMod val="200000"/>
              </a:schemeClr>
            </a:gs>
            <a:gs pos="35000">
              <a:schemeClr val="phClr">
                <a:tint val="50000"/>
                <a:satMod val="250000"/>
              </a:schemeClr>
            </a:gs>
            <a:gs pos="100000">
              <a:schemeClr val="phClr">
                <a:tint val="40000"/>
                <a:satMod val="350000"/>
              </a:schemeClr>
            </a:gs>
          </a:gsLst>
          <a:lin ang="8700000" scaled="1"/>
        </a:gradFill>
        <a:blipFill rotWithShape="1">
          <a:blip xmlns:r="http://schemas.openxmlformats.org/officeDocument/2006/relationships" r:embed="rId1">
            <a:duotone>
              <a:schemeClr val="phClr">
                <a:shade val="50000"/>
                <a:satMod val="110000"/>
              </a:schemeClr>
              <a:schemeClr val="phClr">
                <a:tint val="70000"/>
                <a:satMod val="150000"/>
              </a:schemeClr>
            </a:duotone>
          </a:blip>
          <a:tile tx="0" ty="0" sx="35000" sy="35000" flip="none" algn="tl"/>
        </a:blipFill>
      </a:fillStyleLst>
      <a:lnStyleLst>
        <a:ln w="9525" cap="flat" cmpd="sng" algn="ctr">
          <a:solidFill>
            <a:schemeClr val="phClr">
              <a:shade val="95000"/>
              <a:satMod val="115000"/>
            </a:schemeClr>
          </a:solidFill>
          <a:prstDash val="solid"/>
        </a:ln>
        <a:ln w="12700" cap="flat" cmpd="sng" algn="ctr">
          <a:solidFill>
            <a:schemeClr val="phClr">
              <a:shade val="90000"/>
              <a:satMod val="115000"/>
            </a:schemeClr>
          </a:solidFill>
          <a:prstDash val="solid"/>
        </a:ln>
        <a:ln w="19050" cap="flat" cmpd="sng" algn="ctr">
          <a:solidFill>
            <a:schemeClr val="phClr">
              <a:shade val="80000"/>
              <a:satMod val="110000"/>
            </a:scheme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25400" dir="5400000" rotWithShape="0">
              <a:srgbClr val="FFFFFF">
                <a:alpha val="50000"/>
              </a:srgbClr>
            </a:outerShdw>
            <a:reflection blurRad="63500" stA="20000" endPos="15000" dist="12700" dir="5400000" sy="-100000" rotWithShape="0"/>
          </a:effectLst>
        </a:effectStyle>
        <a:effectStyle>
          <a:effectLst>
            <a:reflection blurRad="127000" stA="25000" endPos="20000" dist="38100" dir="5400000" sy="-100000" rotWithShape="0"/>
          </a:effectLst>
          <a:scene3d>
            <a:camera prst="orthographicFront">
              <a:rot lat="0" lon="0" rev="0"/>
            </a:camera>
            <a:lightRig rig="balanced" dir="b">
              <a:rot lat="0" lon="0" rev="2700000"/>
            </a:lightRig>
          </a:scene3d>
          <a:sp3d>
            <a:bevelT w="38100" h="25400"/>
          </a:sp3d>
        </a:effectStyle>
      </a:effectStyleLst>
      <a:bgFillStyleLst>
        <a:solidFill>
          <a:schemeClr val="phClr"/>
        </a:solidFill>
        <a:gradFill rotWithShape="1">
          <a:gsLst>
            <a:gs pos="0">
              <a:schemeClr val="phClr"/>
            </a:gs>
            <a:gs pos="52000">
              <a:srgbClr val="D8D8D8"/>
            </a:gs>
            <a:gs pos="100000">
              <a:schemeClr val="phClr">
                <a:lumMod val="25000"/>
              </a:schemeClr>
            </a:gs>
          </a:gsLst>
          <a:path path="circle">
            <a:fillToRect t="-80000" r="80000" b="180000"/>
          </a:path>
        </a:gradFill>
        <a:gradFill rotWithShape="1">
          <a:gsLst>
            <a:gs pos="0">
              <a:schemeClr val="accent5"/>
            </a:gs>
            <a:gs pos="52000">
              <a:srgbClr val="D8D8D8"/>
            </a:gs>
            <a:gs pos="100000">
              <a:schemeClr val="phClr">
                <a:lumMod val="25000"/>
              </a:schemeClr>
            </a:gs>
          </a:gsLst>
          <a:path path="circle">
            <a:fillToRect t="-80000" r="8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Air</Template>
  <TotalTime>3227</TotalTime>
  <Words>543</Words>
  <Application>Microsoft Office PowerPoint</Application>
  <PresentationFormat>On-screen Show (4:3)</PresentationFormat>
  <Paragraphs>97</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Air</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HAYESJ</cp:lastModifiedBy>
  <cp:revision>274</cp:revision>
  <dcterms:created xsi:type="dcterms:W3CDTF">2012-04-19T20:11:49Z</dcterms:created>
  <dcterms:modified xsi:type="dcterms:W3CDTF">2012-05-10T13:45:04Z</dcterms:modified>
</cp:coreProperties>
</file>